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handoutMasterIdLst>
    <p:handoutMasterId r:id="rId55"/>
  </p:handoutMasterIdLst>
  <p:sldIdLst>
    <p:sldId id="256" r:id="rId2"/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5" r:id="rId18"/>
    <p:sldId id="270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9" r:id="rId34"/>
    <p:sldId id="300" r:id="rId35"/>
    <p:sldId id="301" r:id="rId36"/>
    <p:sldId id="287" r:id="rId37"/>
    <p:sldId id="290" r:id="rId38"/>
    <p:sldId id="291" r:id="rId39"/>
    <p:sldId id="292" r:id="rId40"/>
    <p:sldId id="296" r:id="rId41"/>
    <p:sldId id="294" r:id="rId42"/>
    <p:sldId id="297" r:id="rId43"/>
    <p:sldId id="298" r:id="rId44"/>
    <p:sldId id="295" r:id="rId45"/>
    <p:sldId id="302" r:id="rId46"/>
    <p:sldId id="304" r:id="rId47"/>
    <p:sldId id="310" r:id="rId48"/>
    <p:sldId id="305" r:id="rId49"/>
    <p:sldId id="306" r:id="rId50"/>
    <p:sldId id="303" r:id="rId51"/>
    <p:sldId id="307" r:id="rId52"/>
    <p:sldId id="308" r:id="rId53"/>
    <p:sldId id="309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tterflyPing Ping" initials="BP" lastIdx="1" clrIdx="0">
    <p:extLst>
      <p:ext uri="{19B8F6BF-5375-455C-9EA6-DF929625EA0E}">
        <p15:presenceInfo xmlns:p15="http://schemas.microsoft.com/office/powerpoint/2012/main" userId="1e0a1e465a29ab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6D1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4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A3BC3-5799-4882-AE42-92C7B1EA03A5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23863670-B19B-4B02-8D92-F92FA3CCC6CE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URL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中取得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{Controller}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{Action}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D91D89-C385-4650-A935-F2F2BA66F7B3}" type="parTrans" cxnId="{56EF64CC-2254-4FA0-A5D4-29853333AD7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4062DF4-BB67-4523-837B-5A625C1317E0}" type="sibTrans" cxnId="{56EF64CC-2254-4FA0-A5D4-29853333AD7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AF67C5-B5FB-4DFB-A231-9EC4A9137264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初始化相對應的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{Controller}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物件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6E5B6B-2742-4E71-9295-349467438C4D}" type="parTrans" cxnId="{0A303676-5785-451E-A57C-39D787506E42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DF2AA5-4DD4-46E4-AB06-3AF329552AB1}" type="sibTrans" cxnId="{0A303676-5785-451E-A57C-39D787506E42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F4809E-1D94-443B-AA54-52E6D890BC12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呼叫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{Controller}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中的名為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{Action}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的方法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28A8EB-4842-4EEA-A4FC-EED819766CC5}" type="parTrans" cxnId="{BDE005F2-075D-43EC-BB2D-B98958C58B4F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564A7B-A1A7-4FA1-904A-2C899213C853}" type="sibTrans" cxnId="{BDE005F2-075D-43EC-BB2D-B98958C58B4F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0DFDF6A-810F-45E3-A1B3-A0BAB2C02D3A}" type="pres">
      <dgm:prSet presAssocID="{110A3BC3-5799-4882-AE42-92C7B1EA03A5}" presName="linearFlow" presStyleCnt="0">
        <dgm:presLayoutVars>
          <dgm:resizeHandles val="exact"/>
        </dgm:presLayoutVars>
      </dgm:prSet>
      <dgm:spPr/>
    </dgm:pt>
    <dgm:pt modelId="{60D0DC13-694A-4118-B1AA-854972305AAF}" type="pres">
      <dgm:prSet presAssocID="{23863670-B19B-4B02-8D92-F92FA3CCC6CE}" presName="node" presStyleLbl="node1" presStyleIdx="0" presStyleCnt="3" custScaleX="246469" custLinFactNeighborX="-445" custLinFactNeighborY="-480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6E957D-373B-4C6D-9DC5-52E199EBFB57}" type="pres">
      <dgm:prSet presAssocID="{64062DF4-BB67-4523-837B-5A625C1317E0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27B36848-FB87-4356-9D76-CF465A74AF48}" type="pres">
      <dgm:prSet presAssocID="{64062DF4-BB67-4523-837B-5A625C1317E0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A06723FD-321E-4D90-89DF-DEF8E91C15BF}" type="pres">
      <dgm:prSet presAssocID="{2CAF67C5-B5FB-4DFB-A231-9EC4A9137264}" presName="node" presStyleLbl="node1" presStyleIdx="1" presStyleCnt="3" custScaleX="246469" custLinFactNeighborX="-445" custLinFactNeighborY="-640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4E5D3A-830E-44BB-9941-13859838AD02}" type="pres">
      <dgm:prSet presAssocID="{C7DF2AA5-4DD4-46E4-AB06-3AF329552AB1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BAD37C5-F711-42B2-9D1F-794CB613ED72}" type="pres">
      <dgm:prSet presAssocID="{C7DF2AA5-4DD4-46E4-AB06-3AF329552AB1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EAF53871-33F1-4AED-9161-201AD3ACF824}" type="pres">
      <dgm:prSet presAssocID="{94F4809E-1D94-443B-AA54-52E6D890BC12}" presName="node" presStyleLbl="node1" presStyleIdx="2" presStyleCnt="3" custScaleX="246469" custLinFactNeighborX="-445" custLinFactNeighborY="-640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85F4CAF-4F6C-4993-AEF5-A154E37B8692}" type="presOf" srcId="{94F4809E-1D94-443B-AA54-52E6D890BC12}" destId="{EAF53871-33F1-4AED-9161-201AD3ACF824}" srcOrd="0" destOrd="0" presId="urn:microsoft.com/office/officeart/2005/8/layout/process2"/>
    <dgm:cxn modelId="{BDE005F2-075D-43EC-BB2D-B98958C58B4F}" srcId="{110A3BC3-5799-4882-AE42-92C7B1EA03A5}" destId="{94F4809E-1D94-443B-AA54-52E6D890BC12}" srcOrd="2" destOrd="0" parTransId="{6228A8EB-4842-4EEA-A4FC-EED819766CC5}" sibTransId="{0F564A7B-A1A7-4FA1-904A-2C899213C853}"/>
    <dgm:cxn modelId="{56EF64CC-2254-4FA0-A5D4-29853333AD7A}" srcId="{110A3BC3-5799-4882-AE42-92C7B1EA03A5}" destId="{23863670-B19B-4B02-8D92-F92FA3CCC6CE}" srcOrd="0" destOrd="0" parTransId="{B7D91D89-C385-4650-A935-F2F2BA66F7B3}" sibTransId="{64062DF4-BB67-4523-837B-5A625C1317E0}"/>
    <dgm:cxn modelId="{CDE37F3E-B11F-4606-B92E-8A79F7D83F89}" type="presOf" srcId="{C7DF2AA5-4DD4-46E4-AB06-3AF329552AB1}" destId="{294E5D3A-830E-44BB-9941-13859838AD02}" srcOrd="0" destOrd="0" presId="urn:microsoft.com/office/officeart/2005/8/layout/process2"/>
    <dgm:cxn modelId="{A6A792F4-EEF6-4D1A-B9FE-DA8845878C8F}" type="presOf" srcId="{64062DF4-BB67-4523-837B-5A625C1317E0}" destId="{016E957D-373B-4C6D-9DC5-52E199EBFB57}" srcOrd="0" destOrd="0" presId="urn:microsoft.com/office/officeart/2005/8/layout/process2"/>
    <dgm:cxn modelId="{053D852E-141B-455B-9294-FA64FB5458F9}" type="presOf" srcId="{C7DF2AA5-4DD4-46E4-AB06-3AF329552AB1}" destId="{2BAD37C5-F711-42B2-9D1F-794CB613ED72}" srcOrd="1" destOrd="0" presId="urn:microsoft.com/office/officeart/2005/8/layout/process2"/>
    <dgm:cxn modelId="{565A14E3-7362-473D-9CAD-2DE77191650E}" type="presOf" srcId="{64062DF4-BB67-4523-837B-5A625C1317E0}" destId="{27B36848-FB87-4356-9D76-CF465A74AF48}" srcOrd="1" destOrd="0" presId="urn:microsoft.com/office/officeart/2005/8/layout/process2"/>
    <dgm:cxn modelId="{0A303676-5785-451E-A57C-39D787506E42}" srcId="{110A3BC3-5799-4882-AE42-92C7B1EA03A5}" destId="{2CAF67C5-B5FB-4DFB-A231-9EC4A9137264}" srcOrd="1" destOrd="0" parTransId="{2E6E5B6B-2742-4E71-9295-349467438C4D}" sibTransId="{C7DF2AA5-4DD4-46E4-AB06-3AF329552AB1}"/>
    <dgm:cxn modelId="{7D539E21-6605-4EFE-8FE0-B2D8DF49CA0B}" type="presOf" srcId="{2CAF67C5-B5FB-4DFB-A231-9EC4A9137264}" destId="{A06723FD-321E-4D90-89DF-DEF8E91C15BF}" srcOrd="0" destOrd="0" presId="urn:microsoft.com/office/officeart/2005/8/layout/process2"/>
    <dgm:cxn modelId="{5DED2652-209B-4B28-BA17-4A573F346D12}" type="presOf" srcId="{23863670-B19B-4B02-8D92-F92FA3CCC6CE}" destId="{60D0DC13-694A-4118-B1AA-854972305AAF}" srcOrd="0" destOrd="0" presId="urn:microsoft.com/office/officeart/2005/8/layout/process2"/>
    <dgm:cxn modelId="{CC9DE24D-0383-4162-9054-A15E94B83838}" type="presOf" srcId="{110A3BC3-5799-4882-AE42-92C7B1EA03A5}" destId="{00DFDF6A-810F-45E3-A1B3-A0BAB2C02D3A}" srcOrd="0" destOrd="0" presId="urn:microsoft.com/office/officeart/2005/8/layout/process2"/>
    <dgm:cxn modelId="{00D593F8-ACE5-48A6-AB81-4BD8D9155165}" type="presParOf" srcId="{00DFDF6A-810F-45E3-A1B3-A0BAB2C02D3A}" destId="{60D0DC13-694A-4118-B1AA-854972305AAF}" srcOrd="0" destOrd="0" presId="urn:microsoft.com/office/officeart/2005/8/layout/process2"/>
    <dgm:cxn modelId="{B0B40455-DE2E-465D-B464-7B4315C25729}" type="presParOf" srcId="{00DFDF6A-810F-45E3-A1B3-A0BAB2C02D3A}" destId="{016E957D-373B-4C6D-9DC5-52E199EBFB57}" srcOrd="1" destOrd="0" presId="urn:microsoft.com/office/officeart/2005/8/layout/process2"/>
    <dgm:cxn modelId="{6B12A169-F0BA-4B78-B62B-281B7D45455F}" type="presParOf" srcId="{016E957D-373B-4C6D-9DC5-52E199EBFB57}" destId="{27B36848-FB87-4356-9D76-CF465A74AF48}" srcOrd="0" destOrd="0" presId="urn:microsoft.com/office/officeart/2005/8/layout/process2"/>
    <dgm:cxn modelId="{C792A766-0253-4250-8048-61B037439E80}" type="presParOf" srcId="{00DFDF6A-810F-45E3-A1B3-A0BAB2C02D3A}" destId="{A06723FD-321E-4D90-89DF-DEF8E91C15BF}" srcOrd="2" destOrd="0" presId="urn:microsoft.com/office/officeart/2005/8/layout/process2"/>
    <dgm:cxn modelId="{E694E3CC-83E0-453C-AB90-06761ABA640F}" type="presParOf" srcId="{00DFDF6A-810F-45E3-A1B3-A0BAB2C02D3A}" destId="{294E5D3A-830E-44BB-9941-13859838AD02}" srcOrd="3" destOrd="0" presId="urn:microsoft.com/office/officeart/2005/8/layout/process2"/>
    <dgm:cxn modelId="{8180A209-6FF8-4BAB-96FB-D73BCE4509F8}" type="presParOf" srcId="{294E5D3A-830E-44BB-9941-13859838AD02}" destId="{2BAD37C5-F711-42B2-9D1F-794CB613ED72}" srcOrd="0" destOrd="0" presId="urn:microsoft.com/office/officeart/2005/8/layout/process2"/>
    <dgm:cxn modelId="{10411DED-7EF2-4477-998C-24689293E3C5}" type="presParOf" srcId="{00DFDF6A-810F-45E3-A1B3-A0BAB2C02D3A}" destId="{EAF53871-33F1-4AED-9161-201AD3ACF82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0A3BC3-5799-4882-AE42-92C7B1EA03A5}" type="doc">
      <dgm:prSet loTypeId="urn:microsoft.com/office/officeart/2005/8/layout/process2" loCatId="process" qsTypeId="urn:microsoft.com/office/officeart/2005/8/quickstyle/simple1" qsCatId="simple" csTypeId="urn:microsoft.com/office/officeart/2005/8/colors/colorful4" csCatId="colorful" phldr="1"/>
      <dgm:spPr/>
    </dgm:pt>
    <dgm:pt modelId="{23863670-B19B-4B02-8D92-F92FA3CCC6CE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從網址中或表單中取得參數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D91D89-C385-4650-A935-F2F2BA66F7B3}" type="parTrans" cxnId="{56EF64CC-2254-4FA0-A5D4-29853333AD7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4062DF4-BB67-4523-837B-5A625C1317E0}" type="sibTrans" cxnId="{56EF64CC-2254-4FA0-A5D4-29853333AD7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CAF67C5-B5FB-4DFB-A231-9EC4A9137264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可能呼叫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Model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的函式運算或取得資料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6E5B6B-2742-4E71-9295-349467438C4D}" type="parTrans" cxnId="{0A303676-5785-451E-A57C-39D787506E42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DF2AA5-4DD4-46E4-AB06-3AF329552AB1}" type="sibTrans" cxnId="{0A303676-5785-451E-A57C-39D787506E42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F4809E-1D94-443B-AA54-52E6D890BC12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將資料傳給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View</a:t>
          </a:r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，印出結果給</a:t>
          </a:r>
          <a:r>
            <a: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Client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28A8EB-4842-4EEA-A4FC-EED819766CC5}" type="parTrans" cxnId="{BDE005F2-075D-43EC-BB2D-B98958C58B4F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564A7B-A1A7-4FA1-904A-2C899213C853}" type="sibTrans" cxnId="{BDE005F2-075D-43EC-BB2D-B98958C58B4F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0DFDF6A-810F-45E3-A1B3-A0BAB2C02D3A}" type="pres">
      <dgm:prSet presAssocID="{110A3BC3-5799-4882-AE42-92C7B1EA03A5}" presName="linearFlow" presStyleCnt="0">
        <dgm:presLayoutVars>
          <dgm:resizeHandles val="exact"/>
        </dgm:presLayoutVars>
      </dgm:prSet>
      <dgm:spPr/>
    </dgm:pt>
    <dgm:pt modelId="{60D0DC13-694A-4118-B1AA-854972305AAF}" type="pres">
      <dgm:prSet presAssocID="{23863670-B19B-4B02-8D92-F92FA3CCC6CE}" presName="node" presStyleLbl="node1" presStyleIdx="0" presStyleCnt="3" custScaleX="246469" custLinFactNeighborX="-445" custLinFactNeighborY="-480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6E957D-373B-4C6D-9DC5-52E199EBFB57}" type="pres">
      <dgm:prSet presAssocID="{64062DF4-BB67-4523-837B-5A625C1317E0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27B36848-FB87-4356-9D76-CF465A74AF48}" type="pres">
      <dgm:prSet presAssocID="{64062DF4-BB67-4523-837B-5A625C1317E0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A06723FD-321E-4D90-89DF-DEF8E91C15BF}" type="pres">
      <dgm:prSet presAssocID="{2CAF67C5-B5FB-4DFB-A231-9EC4A9137264}" presName="node" presStyleLbl="node1" presStyleIdx="1" presStyleCnt="3" custScaleX="246469" custLinFactNeighborX="-445" custLinFactNeighborY="-640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4E5D3A-830E-44BB-9941-13859838AD02}" type="pres">
      <dgm:prSet presAssocID="{C7DF2AA5-4DD4-46E4-AB06-3AF329552AB1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BAD37C5-F711-42B2-9D1F-794CB613ED72}" type="pres">
      <dgm:prSet presAssocID="{C7DF2AA5-4DD4-46E4-AB06-3AF329552AB1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EAF53871-33F1-4AED-9161-201AD3ACF824}" type="pres">
      <dgm:prSet presAssocID="{94F4809E-1D94-443B-AA54-52E6D890BC12}" presName="node" presStyleLbl="node1" presStyleIdx="2" presStyleCnt="3" custScaleX="246469" custLinFactNeighborX="-445" custLinFactNeighborY="-640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6BE478-CA59-4794-919E-99E123AF4C80}" type="presOf" srcId="{C7DF2AA5-4DD4-46E4-AB06-3AF329552AB1}" destId="{294E5D3A-830E-44BB-9941-13859838AD02}" srcOrd="0" destOrd="0" presId="urn:microsoft.com/office/officeart/2005/8/layout/process2"/>
    <dgm:cxn modelId="{BDE005F2-075D-43EC-BB2D-B98958C58B4F}" srcId="{110A3BC3-5799-4882-AE42-92C7B1EA03A5}" destId="{94F4809E-1D94-443B-AA54-52E6D890BC12}" srcOrd="2" destOrd="0" parTransId="{6228A8EB-4842-4EEA-A4FC-EED819766CC5}" sibTransId="{0F564A7B-A1A7-4FA1-904A-2C899213C853}"/>
    <dgm:cxn modelId="{30BA80F7-B9B9-4A29-9E5D-DDBF39DED42E}" type="presOf" srcId="{110A3BC3-5799-4882-AE42-92C7B1EA03A5}" destId="{00DFDF6A-810F-45E3-A1B3-A0BAB2C02D3A}" srcOrd="0" destOrd="0" presId="urn:microsoft.com/office/officeart/2005/8/layout/process2"/>
    <dgm:cxn modelId="{F034DC0E-B9DD-44ED-89C8-2B0562A56FBA}" type="presOf" srcId="{64062DF4-BB67-4523-837B-5A625C1317E0}" destId="{27B36848-FB87-4356-9D76-CF465A74AF48}" srcOrd="1" destOrd="0" presId="urn:microsoft.com/office/officeart/2005/8/layout/process2"/>
    <dgm:cxn modelId="{56EF64CC-2254-4FA0-A5D4-29853333AD7A}" srcId="{110A3BC3-5799-4882-AE42-92C7B1EA03A5}" destId="{23863670-B19B-4B02-8D92-F92FA3CCC6CE}" srcOrd="0" destOrd="0" parTransId="{B7D91D89-C385-4650-A935-F2F2BA66F7B3}" sibTransId="{64062DF4-BB67-4523-837B-5A625C1317E0}"/>
    <dgm:cxn modelId="{6DB19508-A889-4D49-A9AF-451BC12656A7}" type="presOf" srcId="{64062DF4-BB67-4523-837B-5A625C1317E0}" destId="{016E957D-373B-4C6D-9DC5-52E199EBFB57}" srcOrd="0" destOrd="0" presId="urn:microsoft.com/office/officeart/2005/8/layout/process2"/>
    <dgm:cxn modelId="{1EE5EC7A-3892-4DF4-AF73-6796AF1FC32A}" type="presOf" srcId="{C7DF2AA5-4DD4-46E4-AB06-3AF329552AB1}" destId="{2BAD37C5-F711-42B2-9D1F-794CB613ED72}" srcOrd="1" destOrd="0" presId="urn:microsoft.com/office/officeart/2005/8/layout/process2"/>
    <dgm:cxn modelId="{1CC98336-02FC-4BF3-BFC5-F2F6F11C08BE}" type="presOf" srcId="{94F4809E-1D94-443B-AA54-52E6D890BC12}" destId="{EAF53871-33F1-4AED-9161-201AD3ACF824}" srcOrd="0" destOrd="0" presId="urn:microsoft.com/office/officeart/2005/8/layout/process2"/>
    <dgm:cxn modelId="{5B738F47-623B-4A0F-B8E4-65082E8701F6}" type="presOf" srcId="{2CAF67C5-B5FB-4DFB-A231-9EC4A9137264}" destId="{A06723FD-321E-4D90-89DF-DEF8E91C15BF}" srcOrd="0" destOrd="0" presId="urn:microsoft.com/office/officeart/2005/8/layout/process2"/>
    <dgm:cxn modelId="{0A303676-5785-451E-A57C-39D787506E42}" srcId="{110A3BC3-5799-4882-AE42-92C7B1EA03A5}" destId="{2CAF67C5-B5FB-4DFB-A231-9EC4A9137264}" srcOrd="1" destOrd="0" parTransId="{2E6E5B6B-2742-4E71-9295-349467438C4D}" sibTransId="{C7DF2AA5-4DD4-46E4-AB06-3AF329552AB1}"/>
    <dgm:cxn modelId="{0B0E0075-F69C-42C7-BF6F-F11673AC7FF3}" type="presOf" srcId="{23863670-B19B-4B02-8D92-F92FA3CCC6CE}" destId="{60D0DC13-694A-4118-B1AA-854972305AAF}" srcOrd="0" destOrd="0" presId="urn:microsoft.com/office/officeart/2005/8/layout/process2"/>
    <dgm:cxn modelId="{E3375401-E96D-4D9A-AF05-DF319D583A75}" type="presParOf" srcId="{00DFDF6A-810F-45E3-A1B3-A0BAB2C02D3A}" destId="{60D0DC13-694A-4118-B1AA-854972305AAF}" srcOrd="0" destOrd="0" presId="urn:microsoft.com/office/officeart/2005/8/layout/process2"/>
    <dgm:cxn modelId="{E9A431A5-72EF-4C5E-8C87-6BBA8BE8952F}" type="presParOf" srcId="{00DFDF6A-810F-45E3-A1B3-A0BAB2C02D3A}" destId="{016E957D-373B-4C6D-9DC5-52E199EBFB57}" srcOrd="1" destOrd="0" presId="urn:microsoft.com/office/officeart/2005/8/layout/process2"/>
    <dgm:cxn modelId="{2FA5D929-8FD1-41D7-B3C4-F2E5D0CE5905}" type="presParOf" srcId="{016E957D-373B-4C6D-9DC5-52E199EBFB57}" destId="{27B36848-FB87-4356-9D76-CF465A74AF48}" srcOrd="0" destOrd="0" presId="urn:microsoft.com/office/officeart/2005/8/layout/process2"/>
    <dgm:cxn modelId="{93C4CD6B-1C75-4271-86CB-B6E512930D0A}" type="presParOf" srcId="{00DFDF6A-810F-45E3-A1B3-A0BAB2C02D3A}" destId="{A06723FD-321E-4D90-89DF-DEF8E91C15BF}" srcOrd="2" destOrd="0" presId="urn:microsoft.com/office/officeart/2005/8/layout/process2"/>
    <dgm:cxn modelId="{5CA1B109-A1A9-49A1-A4BD-63608BE1C577}" type="presParOf" srcId="{00DFDF6A-810F-45E3-A1B3-A0BAB2C02D3A}" destId="{294E5D3A-830E-44BB-9941-13859838AD02}" srcOrd="3" destOrd="0" presId="urn:microsoft.com/office/officeart/2005/8/layout/process2"/>
    <dgm:cxn modelId="{3AA265A7-D520-4452-A19E-0BCD3693FEFC}" type="presParOf" srcId="{294E5D3A-830E-44BB-9941-13859838AD02}" destId="{2BAD37C5-F711-42B2-9D1F-794CB613ED72}" srcOrd="0" destOrd="0" presId="urn:microsoft.com/office/officeart/2005/8/layout/process2"/>
    <dgm:cxn modelId="{F6018532-38DD-40CB-AE85-006D0A895749}" type="presParOf" srcId="{00DFDF6A-810F-45E3-A1B3-A0BAB2C02D3A}" destId="{EAF53871-33F1-4AED-9161-201AD3ACF82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0DC13-694A-4118-B1AA-854972305AAF}">
      <dsp:nvSpPr>
        <dsp:cNvPr id="0" name=""/>
        <dsp:cNvSpPr/>
      </dsp:nvSpPr>
      <dsp:spPr>
        <a:xfrm>
          <a:off x="1824676" y="0"/>
          <a:ext cx="4563767" cy="1028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URL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中取得</a:t>
          </a:r>
          <a: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{Controller}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{Action}</a:t>
          </a:r>
          <a:endParaRPr lang="zh-TW" altLang="en-US" sz="1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54806" y="30130"/>
        <a:ext cx="4503507" cy="968439"/>
      </dsp:txXfrm>
    </dsp:sp>
    <dsp:sp modelId="{016E957D-373B-4C6D-9DC5-52E199EBFB57}">
      <dsp:nvSpPr>
        <dsp:cNvPr id="0" name=""/>
        <dsp:cNvSpPr/>
      </dsp:nvSpPr>
      <dsp:spPr>
        <a:xfrm rot="5400000">
          <a:off x="3926036" y="1037940"/>
          <a:ext cx="361046" cy="4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3967685" y="1088874"/>
        <a:ext cx="277749" cy="252732"/>
      </dsp:txXfrm>
    </dsp:sp>
    <dsp:sp modelId="{A06723FD-321E-4D90-89DF-DEF8E91C15BF}">
      <dsp:nvSpPr>
        <dsp:cNvPr id="0" name=""/>
        <dsp:cNvSpPr/>
      </dsp:nvSpPr>
      <dsp:spPr>
        <a:xfrm>
          <a:off x="1824676" y="1510095"/>
          <a:ext cx="4563767" cy="1028699"/>
        </a:xfrm>
        <a:prstGeom prst="roundRect">
          <a:avLst>
            <a:gd name="adj" fmla="val 10000"/>
          </a:avLst>
        </a:prstGeom>
        <a:solidFill>
          <a:schemeClr val="accent2">
            <a:hueOff val="651913"/>
            <a:satOff val="0"/>
            <a:lumOff val="-3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初始化相對應的</a:t>
          </a:r>
          <a: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{Controller}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物件</a:t>
          </a:r>
          <a:endParaRPr lang="zh-TW" altLang="en-US" sz="1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54806" y="1540225"/>
        <a:ext cx="4503507" cy="968439"/>
      </dsp:txXfrm>
    </dsp:sp>
    <dsp:sp modelId="{294E5D3A-830E-44BB-9941-13859838AD02}">
      <dsp:nvSpPr>
        <dsp:cNvPr id="0" name=""/>
        <dsp:cNvSpPr/>
      </dsp:nvSpPr>
      <dsp:spPr>
        <a:xfrm rot="5400000">
          <a:off x="3913678" y="2564513"/>
          <a:ext cx="385762" cy="4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303826"/>
            <a:satOff val="0"/>
            <a:lumOff val="-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3967685" y="2603090"/>
        <a:ext cx="277749" cy="270033"/>
      </dsp:txXfrm>
    </dsp:sp>
    <dsp:sp modelId="{EAF53871-33F1-4AED-9161-201AD3ACF824}">
      <dsp:nvSpPr>
        <dsp:cNvPr id="0" name=""/>
        <dsp:cNvSpPr/>
      </dsp:nvSpPr>
      <dsp:spPr>
        <a:xfrm>
          <a:off x="1824676" y="3053145"/>
          <a:ext cx="4563767" cy="1028699"/>
        </a:xfrm>
        <a:prstGeom prst="roundRect">
          <a:avLst>
            <a:gd name="adj" fmla="val 10000"/>
          </a:avLst>
        </a:prstGeom>
        <a:solidFill>
          <a:schemeClr val="accent2">
            <a:hueOff val="1303826"/>
            <a:satOff val="0"/>
            <a:lumOff val="-68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呼叫</a:t>
          </a:r>
          <a: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{Controller}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中的名為</a:t>
          </a:r>
          <a: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{Action}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的方法</a:t>
          </a:r>
          <a:endParaRPr lang="zh-TW" altLang="en-US" sz="1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54806" y="3083275"/>
        <a:ext cx="4503507" cy="968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0DC13-694A-4118-B1AA-854972305AAF}">
      <dsp:nvSpPr>
        <dsp:cNvPr id="0" name=""/>
        <dsp:cNvSpPr/>
      </dsp:nvSpPr>
      <dsp:spPr>
        <a:xfrm>
          <a:off x="1824676" y="0"/>
          <a:ext cx="4563767" cy="102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從網址中或表單中取得參數</a:t>
          </a:r>
          <a:endParaRPr lang="zh-TW" altLang="en-US" sz="19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54806" y="30130"/>
        <a:ext cx="4503507" cy="968439"/>
      </dsp:txXfrm>
    </dsp:sp>
    <dsp:sp modelId="{016E957D-373B-4C6D-9DC5-52E199EBFB57}">
      <dsp:nvSpPr>
        <dsp:cNvPr id="0" name=""/>
        <dsp:cNvSpPr/>
      </dsp:nvSpPr>
      <dsp:spPr>
        <a:xfrm rot="5400000">
          <a:off x="3926036" y="1037940"/>
          <a:ext cx="361046" cy="4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3967685" y="1088874"/>
        <a:ext cx="277749" cy="252732"/>
      </dsp:txXfrm>
    </dsp:sp>
    <dsp:sp modelId="{A06723FD-321E-4D90-89DF-DEF8E91C15BF}">
      <dsp:nvSpPr>
        <dsp:cNvPr id="0" name=""/>
        <dsp:cNvSpPr/>
      </dsp:nvSpPr>
      <dsp:spPr>
        <a:xfrm>
          <a:off x="1824676" y="1510095"/>
          <a:ext cx="4563767" cy="1028699"/>
        </a:xfrm>
        <a:prstGeom prst="roundRect">
          <a:avLst>
            <a:gd name="adj" fmla="val 10000"/>
          </a:avLst>
        </a:prstGeom>
        <a:solidFill>
          <a:schemeClr val="accent4">
            <a:hueOff val="4587663"/>
            <a:satOff val="-22407"/>
            <a:lumOff val="-69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可能呼叫</a:t>
          </a:r>
          <a: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Model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的函式運算或取得資料</a:t>
          </a:r>
          <a:endParaRPr lang="zh-TW" altLang="en-US" sz="1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54806" y="1540225"/>
        <a:ext cx="4503507" cy="968439"/>
      </dsp:txXfrm>
    </dsp:sp>
    <dsp:sp modelId="{294E5D3A-830E-44BB-9941-13859838AD02}">
      <dsp:nvSpPr>
        <dsp:cNvPr id="0" name=""/>
        <dsp:cNvSpPr/>
      </dsp:nvSpPr>
      <dsp:spPr>
        <a:xfrm rot="5400000">
          <a:off x="3913678" y="2564513"/>
          <a:ext cx="385762" cy="4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175325"/>
            <a:satOff val="-44813"/>
            <a:lumOff val="-139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3967685" y="2603090"/>
        <a:ext cx="277749" cy="270033"/>
      </dsp:txXfrm>
    </dsp:sp>
    <dsp:sp modelId="{EAF53871-33F1-4AED-9161-201AD3ACF824}">
      <dsp:nvSpPr>
        <dsp:cNvPr id="0" name=""/>
        <dsp:cNvSpPr/>
      </dsp:nvSpPr>
      <dsp:spPr>
        <a:xfrm>
          <a:off x="1824676" y="3053145"/>
          <a:ext cx="4563767" cy="1028699"/>
        </a:xfrm>
        <a:prstGeom prst="roundRect">
          <a:avLst>
            <a:gd name="adj" fmla="val 10000"/>
          </a:avLst>
        </a:prstGeom>
        <a:solidFill>
          <a:schemeClr val="accent4">
            <a:hueOff val="9175325"/>
            <a:satOff val="-44813"/>
            <a:lumOff val="-139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將資料傳給</a:t>
          </a:r>
          <a: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View</a:t>
          </a:r>
          <a:r>
            <a:rPr lang="zh-TW" altLang="en-US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，印出結果給</a:t>
          </a:r>
          <a:r>
            <a:rPr lang="en-US" altLang="zh-TW" sz="18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Client</a:t>
          </a:r>
          <a:endParaRPr lang="zh-TW" altLang="en-US" sz="1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54806" y="3083275"/>
        <a:ext cx="4503507" cy="968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400A5-1968-41F9-BF72-790758376798}" type="datetimeFigureOut">
              <a:rPr lang="zh-TW" altLang="en-US" smtClean="0"/>
              <a:t>2014/5/28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6C47C-327C-4547-8F59-D9C86C1A07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201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57200" y="2345436"/>
            <a:ext cx="8229600" cy="2167128"/>
          </a:xfrm>
        </p:spPr>
        <p:txBody>
          <a:bodyPr tIns="0" bIns="0" anchor="ctr" anchorCtr="0"/>
          <a:lstStyle>
            <a:lvl1pPr algn="ctr">
              <a:defRPr sz="5000" b="1" cap="all" baseline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5/28/2014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43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65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53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88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781175"/>
            <a:ext cx="7772400" cy="1362456"/>
          </a:xfrm>
        </p:spPr>
        <p:txBody>
          <a:bodyPr anchor="ctr" anchorCtr="0">
            <a:noAutofit/>
          </a:bodyPr>
          <a:lstStyle>
            <a:lvl1pPr algn="ctr">
              <a:buNone/>
              <a:defRPr sz="4800" b="1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143252"/>
            <a:ext cx="7772400" cy="1509712"/>
          </a:xfrm>
        </p:spPr>
        <p:txBody>
          <a:bodyPr anchor="ctr" anchorCtr="0"/>
          <a:lstStyle>
            <a:lvl1pPr algn="ctr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副標題 2"/>
          <p:cNvSpPr txBox="1">
            <a:spLocks/>
          </p:cNvSpPr>
          <p:nvPr userDrawn="1"/>
        </p:nvSpPr>
        <p:spPr>
          <a:xfrm>
            <a:off x="5572771" y="6049117"/>
            <a:ext cx="3547649" cy="861420"/>
          </a:xfrm>
          <a:prstGeom prst="rect">
            <a:avLst/>
          </a:prstGeom>
        </p:spPr>
        <p:txBody>
          <a:bodyPr anchor="b" anchorCtr="0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TW" b="1" i="0" dirty="0" smtClean="0">
                <a:solidFill>
                  <a:srgbClr val="FFFF00"/>
                </a:solidFill>
                <a:effectLst/>
              </a:rPr>
              <a:t>Eric Ping</a:t>
            </a:r>
            <a:r>
              <a:rPr lang="zh-TW" altLang="en-US" b="1" i="0" dirty="0" smtClean="0">
                <a:solidFill>
                  <a:srgbClr val="FFFF00"/>
                </a:solidFill>
                <a:effectLst/>
              </a:rPr>
              <a:t> 王致平</a:t>
            </a:r>
            <a:endParaRPr lang="en-US" altLang="zh-TW" b="1" i="0" dirty="0" smtClean="0">
              <a:solidFill>
                <a:srgbClr val="FFFF00"/>
              </a:solidFill>
              <a:effectLst/>
            </a:endParaRPr>
          </a:p>
          <a:p>
            <a:pPr marL="0" indent="0" algn="r">
              <a:buNone/>
            </a:pPr>
            <a:r>
              <a:rPr lang="en-US" altLang="zh-TW" b="1" i="0" dirty="0" smtClean="0">
                <a:solidFill>
                  <a:srgbClr val="FFFF00"/>
                </a:solidFill>
                <a:effectLst/>
              </a:rPr>
              <a:t>http://sudo.tw</a:t>
            </a:r>
            <a:endParaRPr lang="zh-TW" altLang="en-US" b="1" i="0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067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 tIns="9144" bIns="9144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99800"/>
            <a:ext cx="4038600" cy="4160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9800"/>
            <a:ext cx="4038600" cy="4160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56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 tIns="9144" bIns="9144" anchor="b"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12168"/>
            <a:ext cx="4040188" cy="502920"/>
          </a:xfrm>
        </p:spPr>
        <p:txBody>
          <a:bodyPr anchor="b">
            <a:noAutofit/>
          </a:bodyPr>
          <a:lstStyle>
            <a:lvl1pPr>
              <a:buNone/>
              <a:defRPr sz="2200" b="1">
                <a:effectLst>
                  <a:outerShdw blurRad="38000" dist="38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2112168"/>
            <a:ext cx="4041775" cy="502920"/>
          </a:xfrm>
        </p:spPr>
        <p:txBody>
          <a:bodyPr anchor="b">
            <a:noAutofit/>
          </a:bodyPr>
          <a:lstStyle>
            <a:lvl1pPr>
              <a:buNone/>
              <a:defRPr sz="2200" b="1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667000"/>
            <a:ext cx="4040188" cy="3657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657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06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  <a:effectLst/>
        </p:spPr>
        <p:txBody>
          <a:bodyPr tIns="9144" bIns="9144" anchor="b"/>
          <a:lstStyle>
            <a:lvl1pPr>
              <a:defRPr sz="48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1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02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40"/>
            <a:ext cx="8229600" cy="914400"/>
          </a:xfrm>
        </p:spPr>
        <p:txBody>
          <a:bodyPr tIns="0" bIns="0" anchor="b"/>
          <a:lstStyle>
            <a:lvl1pPr algn="l">
              <a:buNone/>
              <a:defRPr sz="5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133856"/>
            <a:ext cx="2590800" cy="5181600"/>
          </a:xfrm>
        </p:spPr>
        <p:txBody>
          <a:bodyPr lIns="45720" tIns="45720" rIns="0"/>
          <a:lstStyle>
            <a:lvl1pPr marL="0" indent="0">
              <a:spcBef>
                <a:spcPts val="300"/>
              </a:spcBef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133472"/>
            <a:ext cx="5257800" cy="5191128"/>
          </a:xfrm>
        </p:spPr>
        <p:txBody>
          <a:bodyPr/>
          <a:lstStyle>
            <a:lvl1pPr algn="l">
              <a:defRPr sz="30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10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40" y="1981200"/>
            <a:ext cx="3429000" cy="522288"/>
          </a:xfrm>
        </p:spPr>
        <p:txBody>
          <a:bodyPr tIns="0" bIns="0" anchor="b"/>
          <a:lstStyle>
            <a:lvl1pPr algn="r">
              <a:buNone/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93368" y="1066800"/>
            <a:ext cx="4572000" cy="4572000"/>
          </a:xfrm>
          <a:solidFill>
            <a:schemeClr val="bg2">
              <a:shade val="75000"/>
            </a:schemeClr>
          </a:solidFill>
          <a:ln w="60325">
            <a:solidFill>
              <a:srgbClr val="FFFFFF"/>
            </a:solidFill>
            <a:miter lim="800000"/>
          </a:ln>
          <a:effectLst>
            <a:outerShdw blurRad="36195" dist="10000" dir="5400000" algn="tl" rotWithShape="0">
              <a:srgbClr val="000000">
                <a:alpha val="75000"/>
              </a:srgbClr>
            </a:outerShdw>
            <a:reflection stA="21000" endA="500" endPos="10000" dist="20000" dir="5400000" sy="-100000" algn="bl" rotWithShape="0"/>
          </a:effectLst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6240" y="2543176"/>
            <a:ext cx="3429000" cy="914400"/>
          </a:xfrm>
        </p:spPr>
        <p:txBody>
          <a:bodyPr lIns="0" tIns="0" rIns="0" bIns="0" anchor="t"/>
          <a:lstStyle>
            <a:lvl1pPr indent="0" algn="r">
              <a:spcBef>
                <a:spcPts val="300"/>
              </a:spcBef>
              <a:buFontTx/>
              <a:buNone/>
              <a:defRPr sz="1400" baseline="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5/28/2014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6356350"/>
            <a:ext cx="5334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副標題 2"/>
          <p:cNvSpPr txBox="1">
            <a:spLocks/>
          </p:cNvSpPr>
          <p:nvPr userDrawn="1"/>
        </p:nvSpPr>
        <p:spPr>
          <a:xfrm>
            <a:off x="5572771" y="6049117"/>
            <a:ext cx="3547649" cy="861420"/>
          </a:xfrm>
          <a:prstGeom prst="rect">
            <a:avLst/>
          </a:prstGeom>
        </p:spPr>
        <p:txBody>
          <a:bodyPr anchor="b" anchorCtr="0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TW" b="1" i="0" dirty="0" smtClean="0">
                <a:solidFill>
                  <a:srgbClr val="FFFF00"/>
                </a:solidFill>
                <a:effectLst/>
              </a:rPr>
              <a:t>Eric Ping</a:t>
            </a:r>
            <a:r>
              <a:rPr lang="zh-TW" altLang="en-US" b="1" i="0" dirty="0" smtClean="0">
                <a:solidFill>
                  <a:srgbClr val="FFFF00"/>
                </a:solidFill>
                <a:effectLst/>
              </a:rPr>
              <a:t> 王致平</a:t>
            </a:r>
            <a:endParaRPr lang="en-US" altLang="zh-TW" b="1" i="0" dirty="0" smtClean="0">
              <a:solidFill>
                <a:srgbClr val="FFFF00"/>
              </a:solidFill>
              <a:effectLst/>
            </a:endParaRPr>
          </a:p>
          <a:p>
            <a:pPr marL="0" indent="0" algn="r">
              <a:buNone/>
            </a:pPr>
            <a:r>
              <a:rPr lang="en-US" altLang="zh-TW" b="1" i="0" dirty="0" smtClean="0">
                <a:solidFill>
                  <a:srgbClr val="FFFF00"/>
                </a:solidFill>
                <a:effectLst/>
              </a:rPr>
              <a:t>http://sudo.tw</a:t>
            </a:r>
            <a:endParaRPr lang="zh-TW" altLang="en-US" b="1" i="0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2452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1A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524000"/>
          </a:xfrm>
          <a:prstGeom prst="rect">
            <a:avLst/>
          </a:prstGeom>
        </p:spPr>
        <p:txBody>
          <a:bodyPr vert="horz" lIns="0" tIns="9144" rIns="0" bIns="9144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2179637"/>
            <a:ext cx="8229600" cy="4114800"/>
          </a:xfrm>
          <a:prstGeom prst="rect">
            <a:avLst/>
          </a:prstGeom>
        </p:spPr>
        <p:txBody>
          <a:bodyPr vert="horz" lIns="9144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981200" cy="365125"/>
          </a:xfrm>
          <a:prstGeom prst="rect">
            <a:avLst/>
          </a:prstGeom>
        </p:spPr>
        <p:txBody>
          <a:bodyPr vert="horz" anchor="b"/>
          <a:lstStyle>
            <a:lvl1pPr algn="ctr">
              <a:defRPr sz="12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pPr/>
              <a:t>5/28/2014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438400" y="6356350"/>
            <a:ext cx="2895600" cy="365125"/>
          </a:xfrm>
          <a:prstGeom prst="rect">
            <a:avLst/>
          </a:prstGeom>
        </p:spPr>
        <p:txBody>
          <a:bodyPr vert="horz" lIns="0" anchor="b"/>
          <a:lstStyle>
            <a:lvl1pPr algn="l">
              <a:defRPr sz="12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533400" cy="365125"/>
          </a:xfrm>
          <a:prstGeom prst="rect">
            <a:avLst/>
          </a:prstGeom>
        </p:spPr>
        <p:txBody>
          <a:bodyPr vert="horz" lIns="91440" rIns="0" anchor="b"/>
          <a:lstStyle>
            <a:lvl1pPr algn="r">
              <a:defRPr sz="14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副標題 2"/>
          <p:cNvSpPr txBox="1">
            <a:spLocks/>
          </p:cNvSpPr>
          <p:nvPr userDrawn="1"/>
        </p:nvSpPr>
        <p:spPr>
          <a:xfrm>
            <a:off x="5572771" y="6049117"/>
            <a:ext cx="3547649" cy="861420"/>
          </a:xfrm>
          <a:prstGeom prst="rect">
            <a:avLst/>
          </a:prstGeom>
        </p:spPr>
        <p:txBody>
          <a:bodyPr anchor="b" anchorCtr="0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83464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6012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23444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50876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TW" b="1" i="0" dirty="0" smtClean="0">
                <a:solidFill>
                  <a:srgbClr val="FFFF00"/>
                </a:solidFill>
                <a:effectLst/>
              </a:rPr>
              <a:t>Eric Ping</a:t>
            </a:r>
            <a:r>
              <a:rPr lang="zh-TW" altLang="en-US" b="1" i="0" dirty="0" smtClean="0">
                <a:solidFill>
                  <a:srgbClr val="FFFF00"/>
                </a:solidFill>
                <a:effectLst/>
              </a:rPr>
              <a:t> 王致平</a:t>
            </a:r>
            <a:endParaRPr lang="en-US" altLang="zh-TW" b="1" i="0" dirty="0" smtClean="0">
              <a:solidFill>
                <a:srgbClr val="FFFF00"/>
              </a:solidFill>
              <a:effectLst/>
            </a:endParaRPr>
          </a:p>
          <a:p>
            <a:pPr marL="0" indent="0" algn="r">
              <a:buNone/>
            </a:pPr>
            <a:r>
              <a:rPr lang="en-US" altLang="zh-TW" b="1" i="0" dirty="0" smtClean="0">
                <a:solidFill>
                  <a:srgbClr val="FFFF00"/>
                </a:solidFill>
                <a:effectLst/>
              </a:rPr>
              <a:t>http://sudo.tw</a:t>
            </a:r>
            <a:endParaRPr lang="zh-TW" altLang="en-US" b="1" i="0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0114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sz="4800" b="1" kern="1200">
          <a:ln w="500">
            <a:solidFill>
              <a:schemeClr val="tx2">
                <a:shade val="20000"/>
                <a:satMod val="350000"/>
              </a:schemeClr>
            </a:solidFill>
          </a:ln>
          <a:solidFill>
            <a:schemeClr val="tx2">
              <a:tint val="100000"/>
              <a:satMod val="250000"/>
            </a:schemeClr>
          </a:solidFill>
          <a:effectLst>
            <a:outerShdw blurRad="30000" dist="30000" dir="2700000" algn="tl" rotWithShape="0">
              <a:schemeClr val="bg2">
                <a:shade val="45000"/>
                <a:satMod val="150000"/>
                <a:alpha val="90000"/>
              </a:schemeClr>
            </a:outerShd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20040" indent="-32004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"/>
        <a:defRPr sz="3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30936" indent="-27432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"/>
        <a:defRPr sz="2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923544" indent="-274320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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188720" indent="-22860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"/>
        <a:defRPr sz="2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1426464" indent="-228600" algn="l" rtl="0" eaLnBrk="1" latinLnBrk="0" hangingPunct="1">
        <a:spcBef>
          <a:spcPct val="20000"/>
        </a:spcBef>
        <a:buClr>
          <a:schemeClr val="accent5"/>
        </a:buClr>
        <a:buFont typeface="Wingdings 2"/>
        <a:buChar char="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1qzVTuz14Y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ASP.NET MVC 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開發分享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86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MVC</a:t>
            </a:r>
            <a:r>
              <a:rPr lang="zh-TW" altLang="en-US" dirty="0" smtClean="0"/>
              <a:t>流程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想像一下你去台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大哥大繳電話費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541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MVC</a:t>
            </a:r>
            <a:r>
              <a:rPr lang="zh-TW" altLang="en-US" dirty="0" smtClean="0"/>
              <a:t>流程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你到帳務櫃檯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某個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櫃台小姐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(Controller)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面前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27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MVC</a:t>
            </a:r>
            <a:r>
              <a:rPr lang="zh-TW" altLang="en-US" dirty="0" smtClean="0"/>
              <a:t>流程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 lnSpcReduction="10000"/>
          </a:bodyPr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跟櫃台小姐說你要印繳費單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(Action)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報上了你的電話號碼給她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(GET)</a:t>
            </a:r>
          </a:p>
          <a:p>
            <a:pPr algn="ctr"/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寫了你的電話號碼給她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(POST)</a:t>
            </a:r>
          </a:p>
        </p:txBody>
      </p:sp>
    </p:spTree>
    <p:extLst>
      <p:ext uri="{BB962C8B-B14F-4D97-AF65-F5344CB8AC3E}">
        <p14:creationId xmlns:p14="http://schemas.microsoft.com/office/powerpoint/2010/main" val="353878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MVC</a:t>
            </a:r>
            <a:r>
              <a:rPr lang="zh-TW" altLang="en-US" dirty="0" smtClean="0"/>
              <a:t>流程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櫃台小姐從電腦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(Model)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找出你的資料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列印下來繳費單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(View)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給你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702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MVC</a:t>
            </a:r>
            <a:r>
              <a:rPr lang="zh-TW" altLang="en-US" dirty="0" smtClean="0"/>
              <a:t>流程</a:t>
            </a:r>
            <a:r>
              <a:rPr lang="en-US" altLang="zh-TW" dirty="0" smtClean="0"/>
              <a:t>-</a:t>
            </a:r>
            <a:r>
              <a:rPr lang="zh-TW" altLang="en-US" dirty="0" smtClean="0"/>
              <a:t>結論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 lnSpcReduction="10000"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電腦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(Model)</a:t>
            </a:r>
          </a:p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櫃台小姐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(Controller)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繳費單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(View)</a:t>
            </a:r>
          </a:p>
        </p:txBody>
      </p:sp>
    </p:spTree>
    <p:extLst>
      <p:ext uri="{BB962C8B-B14F-4D97-AF65-F5344CB8AC3E}">
        <p14:creationId xmlns:p14="http://schemas.microsoft.com/office/powerpoint/2010/main" val="388134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Route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讓你的網站有漂亮的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32703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有差嗎</a:t>
            </a:r>
            <a:r>
              <a:rPr lang="en-US" altLang="zh-TW" dirty="0" smtClean="0"/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http://sudo.tw/article/1400410928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</a:p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sudo.tw?article=1400410928</a:t>
            </a:r>
          </a:p>
        </p:txBody>
      </p:sp>
    </p:spTree>
    <p:extLst>
      <p:ext uri="{BB962C8B-B14F-4D97-AF65-F5344CB8AC3E}">
        <p14:creationId xmlns:p14="http://schemas.microsoft.com/office/powerpoint/2010/main" val="20367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再來一個</a:t>
            </a:r>
            <a:r>
              <a:rPr lang="en-US" altLang="zh-TW" dirty="0" smtClean="0"/>
              <a:t>?!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722313" y="3143252"/>
            <a:ext cx="7762660" cy="1509712"/>
          </a:xfrm>
        </p:spPr>
        <p:txBody>
          <a:bodyPr anchor="ctr" anchorCtr="0">
            <a:normAutofit/>
          </a:bodyPr>
          <a:lstStyle/>
          <a:p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r>
              <a:rPr lang="en-US" altLang="zh-TW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://sudo.tw/article/1400410928/1</a:t>
            </a: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sudo.tw?article=1400410928&amp;category=1</a:t>
            </a:r>
          </a:p>
        </p:txBody>
      </p:sp>
    </p:spTree>
    <p:extLst>
      <p:ext uri="{BB962C8B-B14F-4D97-AF65-F5344CB8AC3E}">
        <p14:creationId xmlns:p14="http://schemas.microsoft.com/office/powerpoint/2010/main" val="70791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好的</a:t>
            </a:r>
            <a:r>
              <a:rPr lang="en-US" altLang="zh-TW" dirty="0" smtClean="0"/>
              <a:t>URL(</a:t>
            </a:r>
            <a:r>
              <a:rPr lang="en-US" altLang="zh-TW" dirty="0" err="1" smtClean="0"/>
              <a:t>RESTful</a:t>
            </a:r>
            <a:r>
              <a:rPr lang="en-US" altLang="zh-TW" dirty="0" smtClean="0"/>
              <a:t> URL)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助於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SEO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簡短好記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方便命名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助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於維護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71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舊版的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ASP.NET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每一個網址都有相對應的目錄跟檔案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想要擁有乾淨的網址還是要使用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348395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About 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67651" y="2489200"/>
            <a:ext cx="7208699" cy="3689178"/>
          </a:xfrm>
        </p:spPr>
        <p:txBody>
          <a:bodyPr>
            <a:norm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TW" altLang="en-US" dirty="0" smtClean="0"/>
              <a:t>王致平 </a:t>
            </a:r>
            <a:r>
              <a:rPr lang="en-US" altLang="zh-TW" dirty="0" smtClean="0"/>
              <a:t>Eric Ping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/>
              <a:t>Blog: http://sudo.tw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TW" altLang="en-US" dirty="0" smtClean="0"/>
              <a:t>國立台灣科技大學</a:t>
            </a:r>
            <a:r>
              <a:rPr lang="en-US" altLang="zh-TW" dirty="0" smtClean="0"/>
              <a:t>—</a:t>
            </a:r>
            <a:r>
              <a:rPr lang="zh-TW" altLang="en-US" dirty="0" smtClean="0"/>
              <a:t>資訊管理系</a:t>
            </a:r>
            <a:endParaRPr lang="en-US" altLang="zh-TW" dirty="0" smtClean="0"/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zh-TW" altLang="en-US" dirty="0" smtClean="0"/>
              <a:t>第</a:t>
            </a:r>
            <a:r>
              <a:rPr lang="en-US" altLang="zh-TW" dirty="0" smtClean="0"/>
              <a:t>42</a:t>
            </a:r>
            <a:r>
              <a:rPr lang="zh-TW" altLang="en-US" dirty="0" smtClean="0"/>
              <a:t>屆全國技能競賽</a:t>
            </a:r>
            <a:endParaRPr lang="en-US" altLang="zh-TW" dirty="0"/>
          </a:p>
          <a:p>
            <a:pPr marL="0" indent="0">
              <a:buClr>
                <a:srgbClr val="FFFF00"/>
              </a:buClr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資訊技術職類　全國第二名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09" y="1054443"/>
            <a:ext cx="2290119" cy="229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37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有了</a:t>
            </a:r>
            <a:r>
              <a:rPr lang="en-US" altLang="zh-TW" dirty="0" smtClean="0"/>
              <a:t>MVC</a:t>
            </a:r>
            <a:r>
              <a:rPr lang="zh-TW" altLang="en-US" dirty="0" smtClean="0"/>
              <a:t>後</a:t>
            </a:r>
            <a:r>
              <a:rPr lang="en-US" altLang="zh-TW" dirty="0" smtClean="0"/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在網址上面只要將相對應的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 &amp; Action &amp; View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產生出來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就能有漂亮的網址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62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Route-</a:t>
            </a:r>
            <a:r>
              <a:rPr lang="zh-TW" altLang="en-US" dirty="0" smtClean="0"/>
              <a:t>結論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可以從網址取得參數，不用再狂新增目錄來美化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</a:p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http://domain/{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}/{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}/{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}/{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051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中最重要的角色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374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314384"/>
              </p:ext>
            </p:extLst>
          </p:nvPr>
        </p:nvGraphicFramePr>
        <p:xfrm>
          <a:off x="457200" y="2179638"/>
          <a:ext cx="8229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84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989883"/>
              </p:ext>
            </p:extLst>
          </p:nvPr>
        </p:nvGraphicFramePr>
        <p:xfrm>
          <a:off x="457200" y="2179638"/>
          <a:ext cx="8229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75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13"/>
          <p:cNvSpPr>
            <a:spLocks noGrp="1"/>
          </p:cNvSpPr>
          <p:nvPr>
            <p:ph sz="half" idx="2"/>
          </p:nvPr>
        </p:nvSpPr>
        <p:spPr>
          <a:xfrm>
            <a:off x="4572000" y="2276475"/>
            <a:ext cx="4391024" cy="4160520"/>
          </a:xfrm>
        </p:spPr>
        <p:txBody>
          <a:bodyPr/>
          <a:lstStyle/>
          <a:p>
            <a:pPr algn="just"/>
            <a:r>
              <a:rPr lang="zh-TW" altLang="en-US" dirty="0" smtClean="0"/>
              <a:t>將資料或變數放進</a:t>
            </a:r>
            <a:r>
              <a:rPr lang="en-US" altLang="zh-TW" dirty="0" err="1" smtClean="0"/>
              <a:t>ViewBag</a:t>
            </a:r>
            <a:r>
              <a:rPr lang="zh-TW" altLang="en-US" dirty="0" smtClean="0"/>
              <a:t>裡面，傳給</a:t>
            </a:r>
            <a:r>
              <a:rPr lang="en-US" altLang="zh-TW" dirty="0" smtClean="0"/>
              <a:t>View</a:t>
            </a:r>
          </a:p>
          <a:p>
            <a:pPr algn="just"/>
            <a:endParaRPr lang="en-US" altLang="zh-TW" dirty="0" smtClean="0"/>
          </a:p>
          <a:p>
            <a:pPr algn="just"/>
            <a:r>
              <a:rPr lang="zh-TW" altLang="en-US" dirty="0" smtClean="0"/>
              <a:t>直接將物件轉成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省略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，直接印出結果</a:t>
            </a:r>
            <a:endParaRPr lang="en-US" altLang="zh-TW" dirty="0" smtClean="0"/>
          </a:p>
          <a:p>
            <a:pPr algn="just"/>
            <a:endParaRPr lang="en-US" altLang="zh-TW" dirty="0" smtClean="0"/>
          </a:p>
          <a:p>
            <a:pPr algn="just"/>
            <a:r>
              <a:rPr lang="zh-TW" altLang="en-US" dirty="0" smtClean="0"/>
              <a:t>讓使用者可以下載檔案</a:t>
            </a:r>
            <a:endParaRPr lang="zh-TW" altLang="en-US" dirty="0"/>
          </a:p>
        </p:txBody>
      </p:sp>
      <p:pic>
        <p:nvPicPr>
          <p:cNvPr id="19" name="內容版面配置區 18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917" t="24427" r="51875" b="16413"/>
          <a:stretch/>
        </p:blipFill>
        <p:spPr>
          <a:xfrm>
            <a:off x="229995" y="2276475"/>
            <a:ext cx="426580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4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控制</a:t>
            </a:r>
            <a:r>
              <a:rPr lang="en-US" altLang="zh-TW" dirty="0" smtClean="0"/>
              <a:t>Get &amp; Post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42" t="42541" r="51137" b="18382"/>
          <a:stretch/>
        </p:blipFill>
        <p:spPr>
          <a:xfrm>
            <a:off x="967344" y="2229516"/>
            <a:ext cx="7209312" cy="39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2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法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所見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所得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但能思緒清晰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94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鬼斧神工</a:t>
            </a:r>
            <a:r>
              <a:rPr lang="zh-TW" altLang="en-US" dirty="0" smtClean="0"/>
              <a:t>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Layout</a:t>
            </a:r>
            <a:r>
              <a:rPr lang="zh-TW" altLang="en-US" dirty="0" smtClean="0"/>
              <a:t>檔案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能夠設計出一個版面，用來之後重複使用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View</a:t>
            </a:r>
            <a:r>
              <a:rPr lang="zh-TW" altLang="en-US" dirty="0" smtClean="0"/>
              <a:t>檔案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不管</a:t>
            </a:r>
            <a:r>
              <a:rPr lang="en-US" altLang="zh-TW" dirty="0" smtClean="0"/>
              <a:t>Layout</a:t>
            </a:r>
            <a:r>
              <a:rPr lang="zh-TW" altLang="en-US" dirty="0" smtClean="0"/>
              <a:t>怎麼變，我就是不變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69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 + View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457200" y="2545492"/>
            <a:ext cx="4038600" cy="3092598"/>
          </a:xfrm>
          <a:prstGeom prst="rect">
            <a:avLst/>
          </a:prstGeom>
        </p:spPr>
      </p:pic>
      <p:pic>
        <p:nvPicPr>
          <p:cNvPr id="14" name="內容版面配置區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228" t="21043" r="15400"/>
          <a:stretch/>
        </p:blipFill>
        <p:spPr>
          <a:xfrm>
            <a:off x="4648200" y="2545492"/>
            <a:ext cx="4038600" cy="30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67651" y="2489200"/>
            <a:ext cx="7208699" cy="3689178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/>
              <a:t>MVC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/>
              <a:t>Route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/>
              <a:t>Controller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/>
              <a:t>View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Model</a:t>
            </a:r>
            <a:endParaRPr lang="en-US" altLang="zh-TW" dirty="0" smtClean="0"/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/>
              <a:t>Entity Framework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/>
              <a:t>LINQ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TW" dirty="0" smtClean="0"/>
              <a:t>Attribute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lang="en-US" altLang="zh-TW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326681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合併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221" r="1952"/>
          <a:stretch/>
        </p:blipFill>
        <p:spPr>
          <a:xfrm>
            <a:off x="457200" y="2454876"/>
            <a:ext cx="8068962" cy="3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1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Razor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更簡單的語法來產生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有效的預防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XSS</a:t>
            </a:r>
          </a:p>
        </p:txBody>
      </p:sp>
    </p:spTree>
    <p:extLst>
      <p:ext uri="{BB962C8B-B14F-4D97-AF65-F5344CB8AC3E}">
        <p14:creationId xmlns:p14="http://schemas.microsoft.com/office/powerpoint/2010/main" val="411333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Razor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Razor</a:t>
            </a:r>
          </a:p>
          <a:p>
            <a:pPr marL="0" indent="0">
              <a:buNone/>
            </a:pP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/>
              <a:t>@</a:t>
            </a:r>
            <a:r>
              <a:rPr lang="en-US" altLang="zh-TW" sz="2000" dirty="0" err="1"/>
              <a:t>foreach</a:t>
            </a:r>
            <a:r>
              <a:rPr lang="en-US" altLang="zh-TW" sz="2000" dirty="0"/>
              <a:t> (</a:t>
            </a:r>
            <a:r>
              <a:rPr lang="en-US" altLang="zh-TW" sz="2000" dirty="0" err="1"/>
              <a:t>var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item in </a:t>
            </a:r>
            <a:r>
              <a:rPr lang="en-US" altLang="zh-TW" sz="2000" dirty="0"/>
              <a:t>collection)</a:t>
            </a:r>
          </a:p>
          <a:p>
            <a:pPr marL="0" indent="0">
              <a:buNone/>
            </a:pPr>
            <a:r>
              <a:rPr lang="en-US" altLang="zh-TW" sz="2000" dirty="0"/>
              <a:t>{</a:t>
            </a:r>
          </a:p>
          <a:p>
            <a:pPr marL="0" indent="0">
              <a:buNone/>
            </a:pPr>
            <a:r>
              <a:rPr lang="en-US" altLang="zh-TW" sz="2000" dirty="0"/>
              <a:t>    </a:t>
            </a:r>
            <a:r>
              <a:rPr lang="en-US" altLang="zh-TW" sz="2000" dirty="0" smtClean="0"/>
              <a:t>&lt;p&gt;</a:t>
            </a:r>
            <a:r>
              <a:rPr lang="zh-TW" altLang="en-US" sz="2000" dirty="0" smtClean="0"/>
              <a:t>姓名</a:t>
            </a:r>
            <a:r>
              <a:rPr lang="en-US" altLang="zh-TW" sz="2000" dirty="0" smtClean="0"/>
              <a:t>: @</a:t>
            </a:r>
            <a:r>
              <a:rPr lang="en-US" altLang="zh-TW" sz="2000" dirty="0" err="1" smtClean="0"/>
              <a:t>item.Name</a:t>
            </a:r>
            <a:r>
              <a:rPr lang="en-US" altLang="zh-TW" sz="2000" dirty="0" smtClean="0"/>
              <a:t>&lt;/p&gt;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不使用</a:t>
            </a:r>
            <a:r>
              <a:rPr lang="en-US" altLang="zh-TW" dirty="0" smtClean="0"/>
              <a:t>Razor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FFFF00"/>
                </a:solidFill>
              </a:rPr>
              <a:t>&lt;%</a:t>
            </a:r>
          </a:p>
          <a:p>
            <a:pPr marL="0" indent="0">
              <a:buNone/>
            </a:pPr>
            <a:r>
              <a:rPr lang="en-US" altLang="zh-TW" sz="2000" dirty="0" err="1" smtClean="0"/>
              <a:t>foreach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(</a:t>
            </a:r>
            <a:r>
              <a:rPr lang="en-US" altLang="zh-TW" sz="2000" dirty="0" err="1"/>
              <a:t>var</a:t>
            </a:r>
            <a:r>
              <a:rPr lang="en-US" altLang="zh-TW" sz="2000" dirty="0"/>
              <a:t> item in collection)</a:t>
            </a:r>
          </a:p>
          <a:p>
            <a:pPr marL="0" indent="0">
              <a:buNone/>
            </a:pPr>
            <a:r>
              <a:rPr lang="en-US" altLang="zh-TW" sz="2000" dirty="0"/>
              <a:t>    {</a:t>
            </a:r>
            <a:r>
              <a:rPr lang="en-US" altLang="zh-TW" sz="2000" dirty="0">
                <a:solidFill>
                  <a:srgbClr val="FFFF00"/>
                </a:solidFill>
              </a:rPr>
              <a:t>%&gt;</a:t>
            </a:r>
          </a:p>
          <a:p>
            <a:pPr marL="0" indent="0">
              <a:buNone/>
            </a:pPr>
            <a:r>
              <a:rPr lang="en-US" altLang="zh-TW" sz="1600" dirty="0" smtClean="0"/>
              <a:t>&lt;p&gt;</a:t>
            </a:r>
            <a:r>
              <a:rPr lang="zh-TW" altLang="en-US" sz="1600" dirty="0" smtClean="0"/>
              <a:t>我</a:t>
            </a:r>
            <a:r>
              <a:rPr lang="zh-TW" altLang="en-US" sz="1600" dirty="0"/>
              <a:t>是純文字 </a:t>
            </a:r>
            <a:r>
              <a:rPr lang="en-US" altLang="zh-TW" sz="1600" dirty="0">
                <a:solidFill>
                  <a:srgbClr val="FFFF00"/>
                </a:solidFill>
              </a:rPr>
              <a:t>&lt;%:</a:t>
            </a:r>
            <a:r>
              <a:rPr lang="en-US" altLang="zh-TW" sz="1600" dirty="0" err="1" smtClean="0"/>
              <a:t>item.Name</a:t>
            </a:r>
            <a:r>
              <a:rPr lang="en-US" altLang="zh-TW" sz="1600" dirty="0" smtClean="0"/>
              <a:t> </a:t>
            </a:r>
            <a:r>
              <a:rPr lang="en-US" altLang="zh-TW" sz="1600" dirty="0" smtClean="0">
                <a:solidFill>
                  <a:srgbClr val="FFFF00"/>
                </a:solidFill>
              </a:rPr>
              <a:t>%&gt;</a:t>
            </a:r>
            <a:r>
              <a:rPr lang="en-US" altLang="zh-TW" sz="1600" dirty="0" smtClean="0"/>
              <a:t>&lt;/p&gt;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2000" dirty="0">
                <a:solidFill>
                  <a:srgbClr val="FFFF00"/>
                </a:solidFill>
              </a:rPr>
              <a:t>&lt;%</a:t>
            </a:r>
            <a:r>
              <a:rPr lang="en-US" altLang="zh-TW" sz="2000" dirty="0"/>
              <a:t>} </a:t>
            </a:r>
            <a:r>
              <a:rPr lang="en-US" altLang="zh-TW" sz="2000" dirty="0">
                <a:solidFill>
                  <a:srgbClr val="FFFF00"/>
                </a:solidFill>
              </a:rPr>
              <a:t>%&gt;</a:t>
            </a:r>
            <a:endParaRPr lang="zh-TW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取得資料 易如反掌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驗證資料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一次搞定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40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793" t="14195" r="42777" b="11359"/>
          <a:stretch/>
        </p:blipFill>
        <p:spPr>
          <a:xfrm>
            <a:off x="102325" y="991689"/>
            <a:ext cx="6301807" cy="5515428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2720340" y="2110740"/>
            <a:ext cx="5768340" cy="1104900"/>
            <a:chOff x="2720340" y="2110740"/>
            <a:chExt cx="5768340" cy="1104900"/>
          </a:xfrm>
        </p:grpSpPr>
        <p:cxnSp>
          <p:nvCxnSpPr>
            <p:cNvPr id="8" name="直線單箭頭接點 7"/>
            <p:cNvCxnSpPr/>
            <p:nvPr/>
          </p:nvCxnSpPr>
          <p:spPr>
            <a:xfrm flipH="1">
              <a:off x="2720340" y="2727960"/>
              <a:ext cx="3992880" cy="4876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圓角矩形 11"/>
            <p:cNvSpPr/>
            <p:nvPr/>
          </p:nvSpPr>
          <p:spPr>
            <a:xfrm>
              <a:off x="6713220" y="2110740"/>
              <a:ext cx="1775460" cy="11049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檢查長度</a:t>
              </a:r>
              <a:endParaRPr lang="zh-TW" altLang="en-US" dirty="0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3101340" y="4443005"/>
            <a:ext cx="5768340" cy="1104900"/>
            <a:chOff x="3101340" y="4443005"/>
            <a:chExt cx="5768340" cy="1104900"/>
          </a:xfrm>
        </p:grpSpPr>
        <p:cxnSp>
          <p:nvCxnSpPr>
            <p:cNvPr id="11" name="直線單箭頭接點 10"/>
            <p:cNvCxnSpPr/>
            <p:nvPr/>
          </p:nvCxnSpPr>
          <p:spPr>
            <a:xfrm flipH="1">
              <a:off x="3101340" y="5060225"/>
              <a:ext cx="3992880" cy="4876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圓角矩形 13"/>
            <p:cNvSpPr/>
            <p:nvPr/>
          </p:nvSpPr>
          <p:spPr>
            <a:xfrm>
              <a:off x="7094220" y="4443005"/>
              <a:ext cx="1775460" cy="11049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檢查密碼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011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在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使</a:t>
            </a:r>
            <a:r>
              <a:rPr lang="zh-TW" altLang="en-US" dirty="0"/>
              <a:t>用</a:t>
            </a:r>
          </a:p>
        </p:txBody>
      </p:sp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79" t="25579" r="54801" b="39236"/>
          <a:stretch/>
        </p:blipFill>
        <p:spPr>
          <a:xfrm>
            <a:off x="1552651" y="2480919"/>
            <a:ext cx="6038698" cy="351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Entity Framework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讓你所見即所得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快速架構程式碼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966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快速畫出你的</a:t>
            </a:r>
            <a:r>
              <a:rPr lang="en-US" altLang="zh-TW" dirty="0" smtClean="0"/>
              <a:t>ER Diagram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87" t="41322" r="45083" b="23642"/>
          <a:stretch/>
        </p:blipFill>
        <p:spPr>
          <a:xfrm>
            <a:off x="1070919" y="2627871"/>
            <a:ext cx="6979427" cy="295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3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zh-TW" altLang="en-US" dirty="0" smtClean="0"/>
              <a:t>產生程式碼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資料庫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667" t="27136" r="53809" b="19793"/>
          <a:stretch/>
        </p:blipFill>
        <p:spPr>
          <a:xfrm>
            <a:off x="457200" y="2290418"/>
            <a:ext cx="4038600" cy="3653361"/>
          </a:xfrm>
          <a:prstGeom prst="rect">
            <a:avLst/>
          </a:prstGeom>
        </p:spPr>
      </p:pic>
      <p:pic>
        <p:nvPicPr>
          <p:cNvPr id="15" name="內容版面配置區 1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761" t="19338" r="45304" b="12275"/>
          <a:stretch/>
        </p:blipFill>
        <p:spPr>
          <a:xfrm>
            <a:off x="4648200" y="2290418"/>
            <a:ext cx="4038600" cy="365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7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LINQ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神奇的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「程式碼」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112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你一定聽過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ASP.NET!</a:t>
            </a:r>
          </a:p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你一定不知道多了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改變了多少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750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en-US" altLang="zh-TW" dirty="0" smtClean="0"/>
              <a:t>CREATE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LINQ</a:t>
            </a:r>
            <a:r>
              <a:rPr lang="zh-TW" altLang="en-US" dirty="0" smtClean="0"/>
              <a:t> 語法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TW" dirty="0" smtClean="0"/>
              <a:t>SQL</a:t>
            </a:r>
            <a:r>
              <a:rPr lang="zh-TW" altLang="en-US" dirty="0" smtClean="0"/>
              <a:t> 語法</a:t>
            </a:r>
            <a:endParaRPr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31592" t="55782" r="33281" b="34255"/>
          <a:stretch/>
        </p:blipFill>
        <p:spPr>
          <a:xfrm>
            <a:off x="4572000" y="3409950"/>
            <a:ext cx="4041775" cy="1485900"/>
          </a:xfrm>
          <a:prstGeom prst="rect">
            <a:avLst/>
          </a:prstGeom>
        </p:spPr>
      </p:pic>
      <p:pic>
        <p:nvPicPr>
          <p:cNvPr id="13" name="內容版面配置區 12"/>
          <p:cNvPicPr>
            <a:picLocks noGrp="1" noChangeAspect="1"/>
          </p:cNvPicPr>
          <p:nvPr>
            <p:ph sz="quarter" idx="2"/>
          </p:nvPr>
        </p:nvPicPr>
        <p:blipFill rotWithShape="1">
          <a:blip r:embed="rId3"/>
          <a:srcRect l="17031" t="43703" r="46615" b="41316"/>
          <a:stretch/>
        </p:blipFill>
        <p:spPr>
          <a:xfrm>
            <a:off x="457200" y="3409950"/>
            <a:ext cx="4040188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en-US" altLang="zh-TW" dirty="0" smtClean="0"/>
              <a:t>READ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LINQ</a:t>
            </a:r>
            <a:r>
              <a:rPr lang="zh-TW" altLang="en-US" dirty="0" smtClean="0"/>
              <a:t> 語法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TW" dirty="0" smtClean="0"/>
              <a:t>SQL</a:t>
            </a:r>
            <a:r>
              <a:rPr lang="zh-TW" altLang="en-US" dirty="0" smtClean="0"/>
              <a:t> 語法</a:t>
            </a:r>
            <a:endParaRPr lang="zh-TW" altLang="en-US" dirty="0"/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sz="quarter" idx="2"/>
          </p:nvPr>
        </p:nvPicPr>
        <p:blipFill rotWithShape="1">
          <a:blip r:embed="rId2"/>
          <a:srcRect l="17699" t="44002" r="46508" b="41312"/>
          <a:stretch/>
        </p:blipFill>
        <p:spPr>
          <a:xfrm>
            <a:off x="457200" y="2667000"/>
            <a:ext cx="4040188" cy="2281215"/>
          </a:xfrm>
          <a:prstGeom prst="rect">
            <a:avLst/>
          </a:prstGeom>
        </p:spPr>
      </p:pic>
      <p:pic>
        <p:nvPicPr>
          <p:cNvPr id="17" name="內容版面配置區 12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36307" t="56068" r="43515" b="29743"/>
          <a:stretch/>
        </p:blipFill>
        <p:spPr>
          <a:xfrm>
            <a:off x="4820835" y="2666999"/>
            <a:ext cx="3690153" cy="22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en-US" altLang="zh-TW" dirty="0" smtClean="0"/>
              <a:t>UPDATE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LINQ</a:t>
            </a:r>
            <a:r>
              <a:rPr lang="zh-TW" altLang="en-US" dirty="0" smtClean="0"/>
              <a:t> 語法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TW" dirty="0" smtClean="0"/>
              <a:t>SQL</a:t>
            </a:r>
            <a:r>
              <a:rPr lang="zh-TW" altLang="en-US" dirty="0" smtClean="0"/>
              <a:t> 語法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quarter" idx="2"/>
          </p:nvPr>
        </p:nvPicPr>
        <p:blipFill rotWithShape="1">
          <a:blip r:embed="rId2"/>
          <a:srcRect l="20938" t="51382" r="35313" b="27099"/>
          <a:stretch/>
        </p:blipFill>
        <p:spPr>
          <a:xfrm>
            <a:off x="457200" y="3357148"/>
            <a:ext cx="4040188" cy="1401004"/>
          </a:xfrm>
          <a:prstGeom prst="rect">
            <a:avLst/>
          </a:prstGeom>
        </p:spPr>
      </p:pic>
      <p:pic>
        <p:nvPicPr>
          <p:cNvPr id="13" name="內容版面配置區 12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0781" t="65648" r="45261" b="12787"/>
          <a:stretch/>
        </p:blipFill>
        <p:spPr>
          <a:xfrm>
            <a:off x="4645025" y="3357148"/>
            <a:ext cx="4041775" cy="14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en-US" altLang="zh-TW" dirty="0" smtClean="0"/>
              <a:t>DELETE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LINQ</a:t>
            </a:r>
            <a:r>
              <a:rPr lang="zh-TW" altLang="en-US" dirty="0" smtClean="0"/>
              <a:t> 語法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TW" dirty="0" smtClean="0"/>
              <a:t>SQL</a:t>
            </a:r>
            <a:r>
              <a:rPr lang="zh-TW" altLang="en-US" dirty="0" smtClean="0"/>
              <a:t> 語法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quarter" idx="2"/>
          </p:nvPr>
        </p:nvPicPr>
        <p:blipFill rotWithShape="1">
          <a:blip r:embed="rId2"/>
          <a:srcRect l="21250" t="50954" r="35000" b="25954"/>
          <a:stretch/>
        </p:blipFill>
        <p:spPr>
          <a:xfrm>
            <a:off x="457200" y="3067050"/>
            <a:ext cx="4040188" cy="2010739"/>
          </a:xfrm>
          <a:prstGeom prst="rect">
            <a:avLst/>
          </a:prstGeom>
        </p:spPr>
      </p:pic>
      <p:pic>
        <p:nvPicPr>
          <p:cNvPr id="13" name="內容版面配置區 7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9065" t="50216" r="55337" b="42229"/>
          <a:stretch/>
        </p:blipFill>
        <p:spPr>
          <a:xfrm>
            <a:off x="4756433" y="3067049"/>
            <a:ext cx="3335760" cy="20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LINQ</a:t>
            </a:r>
            <a:r>
              <a:rPr lang="zh-TW" altLang="en-US" dirty="0" smtClean="0"/>
              <a:t>的好處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t" anchorCtr="0">
            <a:normAutofit lnSpcReduction="10000"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條件篩選更有彈性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預防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Injection</a:t>
            </a: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快速做到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2842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Attribute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判斷權限的好朋友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52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常用</a:t>
            </a:r>
            <a:r>
              <a:rPr lang="en-US" altLang="zh-TW" dirty="0" smtClean="0"/>
              <a:t>Attribute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Authorize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TW" dirty="0" err="1"/>
              <a:t>AllowAnonymous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667000"/>
            <a:ext cx="4040188" cy="1737575"/>
          </a:xfrm>
        </p:spPr>
        <p:txBody>
          <a:bodyPr/>
          <a:lstStyle/>
          <a:p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當沒有登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入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時候，會跳到登入頁面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1737575"/>
          </a:xfrm>
        </p:spPr>
        <p:txBody>
          <a:bodyPr/>
          <a:lstStyle/>
          <a:p>
            <a:r>
              <a:rPr lang="zh-TW" altLang="en-US" dirty="0" smtClean="0"/>
              <a:t>允許非登入的情況進入頁面</a:t>
            </a:r>
            <a:endParaRPr lang="zh-TW" altLang="en-US" dirty="0"/>
          </a:p>
        </p:txBody>
      </p:sp>
      <p:sp>
        <p:nvSpPr>
          <p:cNvPr id="8" name="文字版面配置區 3"/>
          <p:cNvSpPr txBox="1">
            <a:spLocks/>
          </p:cNvSpPr>
          <p:nvPr/>
        </p:nvSpPr>
        <p:spPr>
          <a:xfrm>
            <a:off x="531019" y="3707002"/>
            <a:ext cx="4040188" cy="502920"/>
          </a:xfrm>
          <a:prstGeom prst="rect">
            <a:avLst/>
          </a:prstGeom>
        </p:spPr>
        <p:txBody>
          <a:bodyPr vert="horz" lIns="91440" anchor="b">
            <a:noAutofit/>
          </a:bodyPr>
          <a:lstStyle>
            <a:lvl1pPr marL="320040" indent="-32004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200" b="1" kern="1200">
                <a:solidFill>
                  <a:schemeClr val="tx1"/>
                </a:solidFill>
                <a:effectLst>
                  <a:outerShdw blurRad="38000" dist="38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30936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sz="20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23544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sz="18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18872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sz="16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426464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sz="16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TW" dirty="0" err="1" smtClean="0"/>
              <a:t>HttpGet</a:t>
            </a:r>
            <a:endParaRPr lang="zh-TW" altLang="en-US" dirty="0"/>
          </a:p>
        </p:txBody>
      </p:sp>
      <p:sp>
        <p:nvSpPr>
          <p:cNvPr id="9" name="內容版面配置區 4"/>
          <p:cNvSpPr txBox="1">
            <a:spLocks/>
          </p:cNvSpPr>
          <p:nvPr/>
        </p:nvSpPr>
        <p:spPr>
          <a:xfrm>
            <a:off x="531019" y="4261834"/>
            <a:ext cx="4040188" cy="1737575"/>
          </a:xfrm>
          <a:prstGeom prst="rect">
            <a:avLst/>
          </a:prstGeom>
        </p:spPr>
        <p:txBody>
          <a:bodyPr vert="horz" lIns="91440">
            <a:normAutofit/>
          </a:bodyPr>
          <a:lstStyle>
            <a:lvl1pPr marL="320040" indent="-32004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"/>
              <a:defRPr sz="2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30936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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23544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18872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426464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方法才能執行某個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  <a:p>
            <a:pPr defTabSz="914400"/>
            <a:endParaRPr lang="zh-TW" altLang="en-US" dirty="0"/>
          </a:p>
        </p:txBody>
      </p:sp>
      <p:sp>
        <p:nvSpPr>
          <p:cNvPr id="10" name="文字版面配置區 3"/>
          <p:cNvSpPr txBox="1">
            <a:spLocks/>
          </p:cNvSpPr>
          <p:nvPr/>
        </p:nvSpPr>
        <p:spPr>
          <a:xfrm>
            <a:off x="4497388" y="3655090"/>
            <a:ext cx="4040188" cy="502920"/>
          </a:xfrm>
          <a:prstGeom prst="rect">
            <a:avLst/>
          </a:prstGeom>
        </p:spPr>
        <p:txBody>
          <a:bodyPr vert="horz" lIns="91440" anchor="b">
            <a:noAutofit/>
          </a:bodyPr>
          <a:lstStyle>
            <a:lvl1pPr marL="320040" indent="-32004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None/>
              <a:defRPr sz="2200" b="1" kern="1200">
                <a:solidFill>
                  <a:schemeClr val="tx1"/>
                </a:solidFill>
                <a:effectLst>
                  <a:outerShdw blurRad="38000" dist="38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30936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sz="20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23544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sz="18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18872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sz="16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426464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sz="16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TW" dirty="0" err="1" smtClean="0"/>
              <a:t>HttpPost</a:t>
            </a:r>
            <a:endParaRPr lang="zh-TW" altLang="en-US" dirty="0"/>
          </a:p>
        </p:txBody>
      </p:sp>
      <p:sp>
        <p:nvSpPr>
          <p:cNvPr id="11" name="內容版面配置區 4"/>
          <p:cNvSpPr txBox="1">
            <a:spLocks/>
          </p:cNvSpPr>
          <p:nvPr/>
        </p:nvSpPr>
        <p:spPr>
          <a:xfrm>
            <a:off x="4497388" y="4209922"/>
            <a:ext cx="4040188" cy="1737575"/>
          </a:xfrm>
          <a:prstGeom prst="rect">
            <a:avLst/>
          </a:prstGeom>
        </p:spPr>
        <p:txBody>
          <a:bodyPr vert="horz" lIns="91440">
            <a:normAutofit/>
          </a:bodyPr>
          <a:lstStyle>
            <a:lvl1pPr marL="320040" indent="-32004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"/>
              <a:defRPr sz="2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30936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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923544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18872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1426464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才能執行某個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40187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Authorize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000" dirty="0" smtClean="0"/>
              <a:t>登入：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1600" b="1" dirty="0" err="1">
                <a:solidFill>
                  <a:srgbClr val="FFFF00"/>
                </a:solidFill>
              </a:rPr>
              <a:t>FormsAuthentication.SetAuthCookie</a:t>
            </a:r>
            <a:r>
              <a:rPr lang="en-US" altLang="zh-TW" sz="1600" b="1" dirty="0">
                <a:solidFill>
                  <a:srgbClr val="FFFF00"/>
                </a:solidFill>
              </a:rPr>
              <a:t>(</a:t>
            </a:r>
            <a:r>
              <a:rPr lang="en-US" altLang="zh-TW" sz="1600" b="1" dirty="0" err="1">
                <a:solidFill>
                  <a:srgbClr val="FFFF00"/>
                </a:solidFill>
              </a:rPr>
              <a:t>user.Account</a:t>
            </a:r>
            <a:r>
              <a:rPr lang="en-US" altLang="zh-TW" sz="1600" b="1" dirty="0">
                <a:solidFill>
                  <a:srgbClr val="FFFF00"/>
                </a:solidFill>
              </a:rPr>
              <a:t>, false</a:t>
            </a:r>
            <a:r>
              <a:rPr lang="en-US" altLang="zh-TW" sz="1600" b="1" dirty="0" smtClean="0">
                <a:solidFill>
                  <a:srgbClr val="FFFF00"/>
                </a:solidFill>
              </a:rPr>
              <a:t>);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 smtClean="0"/>
              <a:t>登出：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b="1" dirty="0" err="1">
                <a:solidFill>
                  <a:srgbClr val="FFFF00"/>
                </a:solidFill>
              </a:rPr>
              <a:t>FormsAuthentication.SignOut</a:t>
            </a:r>
            <a:r>
              <a:rPr lang="en-US" altLang="zh-TW" sz="2000" b="1" dirty="0" smtClean="0">
                <a:solidFill>
                  <a:srgbClr val="FFFF00"/>
                </a:solidFill>
              </a:rPr>
              <a:t>();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 smtClean="0"/>
              <a:t>判斷：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b="1" dirty="0">
                <a:solidFill>
                  <a:srgbClr val="FFFF00"/>
                </a:solidFill>
              </a:rPr>
              <a:t> if (</a:t>
            </a:r>
            <a:r>
              <a:rPr lang="en-US" altLang="zh-TW" sz="2000" b="1" dirty="0" err="1">
                <a:solidFill>
                  <a:srgbClr val="FFFF00"/>
                </a:solidFill>
              </a:rPr>
              <a:t>Request.IsAuthenticated</a:t>
            </a:r>
            <a:r>
              <a:rPr lang="en-US" altLang="zh-TW" sz="20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sz="2000" b="1" dirty="0">
                <a:solidFill>
                  <a:srgbClr val="FFFF00"/>
                </a:solidFill>
              </a:rPr>
              <a:t> </a:t>
            </a:r>
            <a:r>
              <a:rPr lang="en-US" altLang="zh-TW" sz="2000" b="1" dirty="0" smtClean="0">
                <a:solidFill>
                  <a:srgbClr val="FFFF00"/>
                </a:solidFill>
              </a:rPr>
              <a:t>{</a:t>
            </a:r>
            <a:endParaRPr lang="en-US" altLang="zh-TW" sz="20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altLang="zh-TW" sz="2000" b="1" dirty="0">
                <a:solidFill>
                  <a:srgbClr val="FFFF00"/>
                </a:solidFill>
              </a:rPr>
              <a:t> </a:t>
            </a:r>
            <a:r>
              <a:rPr lang="en-US" altLang="zh-TW" sz="2000" b="1" dirty="0" smtClean="0">
                <a:solidFill>
                  <a:srgbClr val="FFFF00"/>
                </a:solidFill>
              </a:rPr>
              <a:t>               //Code</a:t>
            </a:r>
          </a:p>
          <a:p>
            <a:pPr marL="0" indent="0">
              <a:buNone/>
            </a:pPr>
            <a:r>
              <a:rPr lang="zh-TW" altLang="en-US" sz="2000" b="1" dirty="0" smtClean="0">
                <a:solidFill>
                  <a:srgbClr val="FFFF00"/>
                </a:solidFill>
              </a:rPr>
              <a:t> </a:t>
            </a:r>
            <a:r>
              <a:rPr lang="en-US" altLang="zh-TW" sz="2000" b="1" dirty="0" smtClean="0">
                <a:solidFill>
                  <a:srgbClr val="FFFF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937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在</a:t>
            </a:r>
            <a:r>
              <a:rPr lang="en-US" altLang="zh-TW" dirty="0" smtClean="0"/>
              <a:t>Controller</a:t>
            </a:r>
            <a:r>
              <a:rPr lang="zh-TW" altLang="en-US" dirty="0" smtClean="0"/>
              <a:t>加上</a:t>
            </a:r>
            <a:r>
              <a:rPr lang="en-US" altLang="zh-TW" dirty="0" smtClean="0"/>
              <a:t>Attribute</a:t>
            </a:r>
            <a:endParaRPr lang="zh-TW" altLang="en-US" dirty="0"/>
          </a:p>
        </p:txBody>
      </p:sp>
      <p:pic>
        <p:nvPicPr>
          <p:cNvPr id="10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45" t="24338" r="56408" b="30592"/>
          <a:stretch/>
        </p:blipFill>
        <p:spPr>
          <a:xfrm>
            <a:off x="1977068" y="2176530"/>
            <a:ext cx="5351011" cy="3992450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1977068" y="2176530"/>
            <a:ext cx="1609859" cy="528034"/>
          </a:xfrm>
          <a:prstGeom prst="roundRect">
            <a:avLst/>
          </a:prstGeom>
          <a:noFill/>
          <a:ln w="762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2517981" y="3261574"/>
            <a:ext cx="2105534" cy="499057"/>
          </a:xfrm>
          <a:prstGeom prst="roundRect">
            <a:avLst/>
          </a:prstGeom>
          <a:noFill/>
          <a:ln w="762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30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自</a:t>
            </a:r>
            <a:r>
              <a:rPr lang="zh-TW" altLang="en-US" dirty="0"/>
              <a:t>訂</a:t>
            </a:r>
            <a:r>
              <a:rPr lang="en-US" altLang="zh-TW" dirty="0" smtClean="0"/>
              <a:t>Attribute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11496" t="35808" r="28916" b="18632"/>
          <a:stretch/>
        </p:blipFill>
        <p:spPr>
          <a:xfrm>
            <a:off x="465056" y="2446986"/>
            <a:ext cx="8221744" cy="33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ASP.NET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大家所知道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排斥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?)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ASP.NET(Web Form)</a:t>
            </a:r>
          </a:p>
          <a:p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https://www.youtube.com/watch?v=_</a:t>
            </a:r>
            <a:r>
              <a:rPr lang="en-US" altLang="zh-TW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1qzVTuz14Y</a:t>
            </a:r>
            <a:endParaRPr lang="en-US" altLang="zh-TW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3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將你的專案部署到遠端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運作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81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mtClean="0"/>
              <a:t>設定部署檔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181" y="2179638"/>
            <a:ext cx="52436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單鍵發</a:t>
            </a:r>
            <a:r>
              <a:rPr lang="zh-TW" altLang="en-US" dirty="0"/>
              <a:t>行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802" r="34658" b="84199"/>
          <a:stretch/>
        </p:blipFill>
        <p:spPr>
          <a:xfrm>
            <a:off x="1350609" y="2395470"/>
            <a:ext cx="639811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6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單鍵發行</a:t>
            </a:r>
            <a:endParaRPr lang="zh-TW" altLang="en-US" dirty="0"/>
          </a:p>
        </p:txBody>
      </p:sp>
      <p:pic>
        <p:nvPicPr>
          <p:cNvPr id="8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368" t="8062" r="26726" b="33339"/>
          <a:stretch/>
        </p:blipFill>
        <p:spPr>
          <a:xfrm>
            <a:off x="1512228" y="2179638"/>
            <a:ext cx="6119544" cy="395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恩</a:t>
            </a:r>
            <a:r>
              <a:rPr lang="en-US" altLang="zh-TW" dirty="0" smtClean="0"/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730" t="13165" r="22449" b="34825"/>
          <a:stretch/>
        </p:blipFill>
        <p:spPr>
          <a:xfrm>
            <a:off x="685800" y="2209800"/>
            <a:ext cx="7477125" cy="3819526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233361" y="747712"/>
            <a:ext cx="5834063" cy="4376739"/>
            <a:chOff x="233361" y="747712"/>
            <a:chExt cx="5834063" cy="4376739"/>
          </a:xfrm>
        </p:grpSpPr>
        <p:sp>
          <p:nvSpPr>
            <p:cNvPr id="5" name="橢圓 4"/>
            <p:cNvSpPr/>
            <p:nvPr/>
          </p:nvSpPr>
          <p:spPr>
            <a:xfrm>
              <a:off x="1085849" y="4324351"/>
              <a:ext cx="4981575" cy="80010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1619250" y="1681163"/>
              <a:ext cx="781050" cy="267176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圓角矩形 10"/>
            <p:cNvSpPr/>
            <p:nvPr/>
          </p:nvSpPr>
          <p:spPr>
            <a:xfrm>
              <a:off x="233361" y="747712"/>
              <a:ext cx="3343276" cy="97631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這個選單其實可以用超連結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(GET)…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085849" y="914400"/>
            <a:ext cx="6896101" cy="3243263"/>
            <a:chOff x="1085849" y="914400"/>
            <a:chExt cx="6896101" cy="3243263"/>
          </a:xfrm>
        </p:grpSpPr>
        <p:sp>
          <p:nvSpPr>
            <p:cNvPr id="14" name="橢圓 13"/>
            <p:cNvSpPr/>
            <p:nvPr/>
          </p:nvSpPr>
          <p:spPr>
            <a:xfrm>
              <a:off x="1085849" y="3357563"/>
              <a:ext cx="4981575" cy="80010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接點 14"/>
            <p:cNvCxnSpPr>
              <a:stCxn id="16" idx="2"/>
              <a:endCxn id="14" idx="0"/>
            </p:cNvCxnSpPr>
            <p:nvPr/>
          </p:nvCxnSpPr>
          <p:spPr>
            <a:xfrm flipH="1">
              <a:off x="3576637" y="1890713"/>
              <a:ext cx="3138488" cy="146685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圓角矩形 15"/>
            <p:cNvSpPr/>
            <p:nvPr/>
          </p:nvSpPr>
          <p:spPr>
            <a:xfrm>
              <a:off x="5448300" y="914400"/>
              <a:ext cx="2533650" cy="97631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這個是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CSS…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6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舊版的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ASP.NET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開發者來說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不用完全會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，也能做出網站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但是外觀</a:t>
            </a:r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特效上</a:t>
            </a:r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即使有</a:t>
            </a:r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都很難調整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122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有了</a:t>
            </a:r>
            <a:r>
              <a:rPr lang="en-US" altLang="zh-TW" dirty="0" smtClean="0"/>
              <a:t>MVC</a:t>
            </a:r>
            <a:r>
              <a:rPr lang="zh-TW" altLang="en-US" dirty="0" smtClean="0"/>
              <a:t>後</a:t>
            </a:r>
            <a:r>
              <a:rPr lang="en-US" altLang="zh-TW" dirty="0" smtClean="0"/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搭配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能做出高效能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更好維護的網站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還有更好看的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7645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何謂</a:t>
            </a:r>
            <a:r>
              <a:rPr lang="en-US" altLang="zh-TW" dirty="0" smtClean="0"/>
              <a:t>MVC?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</a:p>
          <a:p>
            <a:pPr algn="ctr"/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模組 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視圖 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控制器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167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uxe">
  <a:themeElements>
    <a:clrScheme name="Deluxe">
      <a:dk1>
        <a:sysClr val="windowText" lastClr="000000"/>
      </a:dk1>
      <a:lt1>
        <a:sysClr val="window" lastClr="FFFFFF"/>
      </a:lt1>
      <a:dk2>
        <a:srgbClr val="30356E"/>
      </a:dk2>
      <a:lt2>
        <a:srgbClr val="FFF9E5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FA7D7A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TC103457452[[fn=神仙]]</Template>
  <TotalTime>611</TotalTime>
  <Words>743</Words>
  <Application>Microsoft Office PowerPoint</Application>
  <PresentationFormat>如螢幕大小 (4:3)</PresentationFormat>
  <Paragraphs>178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1" baseType="lpstr">
      <vt:lpstr>微軟正黑體</vt:lpstr>
      <vt:lpstr>新細明體</vt:lpstr>
      <vt:lpstr>Calibri</vt:lpstr>
      <vt:lpstr>Corbel</vt:lpstr>
      <vt:lpstr>Wingdings</vt:lpstr>
      <vt:lpstr>Wingdings 2</vt:lpstr>
      <vt:lpstr>Wingdings 3</vt:lpstr>
      <vt:lpstr>Deluxe</vt:lpstr>
      <vt:lpstr>ASP.NET MVC 開發分享</vt:lpstr>
      <vt:lpstr>About Me</vt:lpstr>
      <vt:lpstr>目錄</vt:lpstr>
      <vt:lpstr>MVC</vt:lpstr>
      <vt:lpstr>ASP.NET</vt:lpstr>
      <vt:lpstr>恩…</vt:lpstr>
      <vt:lpstr>舊版的ASP.NET</vt:lpstr>
      <vt:lpstr>有了MVC後…</vt:lpstr>
      <vt:lpstr>何謂MVC?</vt:lpstr>
      <vt:lpstr>MVC流程</vt:lpstr>
      <vt:lpstr>MVC流程</vt:lpstr>
      <vt:lpstr>MVC流程</vt:lpstr>
      <vt:lpstr>MVC流程</vt:lpstr>
      <vt:lpstr>MVC流程-結論</vt:lpstr>
      <vt:lpstr>Route</vt:lpstr>
      <vt:lpstr>有差嗎?</vt:lpstr>
      <vt:lpstr>再來一個?!</vt:lpstr>
      <vt:lpstr>好的URL(RESTful URL)</vt:lpstr>
      <vt:lpstr>舊版的ASP.NET</vt:lpstr>
      <vt:lpstr>有了MVC後…</vt:lpstr>
      <vt:lpstr>Route-結論</vt:lpstr>
      <vt:lpstr>Controller</vt:lpstr>
      <vt:lpstr>Controller流程</vt:lpstr>
      <vt:lpstr>Controller流程</vt:lpstr>
      <vt:lpstr>Controller程式碼</vt:lpstr>
      <vt:lpstr>控制Get &amp; Post</vt:lpstr>
      <vt:lpstr>View</vt:lpstr>
      <vt:lpstr>鬼斧神工的分割</vt:lpstr>
      <vt:lpstr>Layout + View</vt:lpstr>
      <vt:lpstr>合併</vt:lpstr>
      <vt:lpstr>搭配Razor</vt:lpstr>
      <vt:lpstr>Razor</vt:lpstr>
      <vt:lpstr>Model</vt:lpstr>
      <vt:lpstr>PowerPoint 簡報</vt:lpstr>
      <vt:lpstr>在Controller使用</vt:lpstr>
      <vt:lpstr>Entity Framework</vt:lpstr>
      <vt:lpstr>快速畫出你的ER Diagram</vt:lpstr>
      <vt:lpstr>產生程式碼 &amp; 資料庫</vt:lpstr>
      <vt:lpstr>LINQ</vt:lpstr>
      <vt:lpstr>CREATE</vt:lpstr>
      <vt:lpstr>READ</vt:lpstr>
      <vt:lpstr>UPDATE</vt:lpstr>
      <vt:lpstr>DELETE</vt:lpstr>
      <vt:lpstr>使用LINQ的好處</vt:lpstr>
      <vt:lpstr>Attribute</vt:lpstr>
      <vt:lpstr>常用Attribute</vt:lpstr>
      <vt:lpstr>Authorize</vt:lpstr>
      <vt:lpstr>在Controller加上Attribute</vt:lpstr>
      <vt:lpstr>自訂Attribute</vt:lpstr>
      <vt:lpstr>Deploy</vt:lpstr>
      <vt:lpstr>設定部署檔</vt:lpstr>
      <vt:lpstr>單鍵發行</vt:lpstr>
      <vt:lpstr>單鍵發行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MVC開發分享</dc:title>
  <dc:creator>ButterflyPing Ping</dc:creator>
  <cp:lastModifiedBy>ButterflyPing Ping</cp:lastModifiedBy>
  <cp:revision>308</cp:revision>
  <dcterms:created xsi:type="dcterms:W3CDTF">2014-05-24T13:45:04Z</dcterms:created>
  <dcterms:modified xsi:type="dcterms:W3CDTF">2014-05-28T12:15:24Z</dcterms:modified>
</cp:coreProperties>
</file>